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0DD7E4-3E06-40ED-A37C-ADC69C3A8F59}" v="2" dt="2022-06-16T08:40:45.1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Morris" userId="5bc43847-4924-4de4-9056-f75e4a26d811" providerId="ADAL" clId="{500DD7E4-3E06-40ED-A37C-ADC69C3A8F59}"/>
    <pc:docChg chg="modSld">
      <pc:chgData name="Rachael Morris" userId="5bc43847-4924-4de4-9056-f75e4a26d811" providerId="ADAL" clId="{500DD7E4-3E06-40ED-A37C-ADC69C3A8F59}" dt="2022-06-16T08:40:48.708" v="6" actId="1076"/>
      <pc:docMkLst>
        <pc:docMk/>
      </pc:docMkLst>
      <pc:sldChg chg="addSp modSp mod">
        <pc:chgData name="Rachael Morris" userId="5bc43847-4924-4de4-9056-f75e4a26d811" providerId="ADAL" clId="{500DD7E4-3E06-40ED-A37C-ADC69C3A8F59}" dt="2022-06-16T08:40:48.708" v="6" actId="1076"/>
        <pc:sldMkLst>
          <pc:docMk/>
          <pc:sldMk cId="3418480224" sldId="257"/>
        </pc:sldMkLst>
        <pc:spChg chg="mod">
          <ac:chgData name="Rachael Morris" userId="5bc43847-4924-4de4-9056-f75e4a26d811" providerId="ADAL" clId="{500DD7E4-3E06-40ED-A37C-ADC69C3A8F59}" dt="2022-06-16T08:40:40.703" v="3" actId="404"/>
          <ac:spMkLst>
            <pc:docMk/>
            <pc:sldMk cId="3418480224" sldId="257"/>
            <ac:spMk id="3" creationId="{FDEB7034-DF68-42AD-964A-105B545DEEC1}"/>
          </ac:spMkLst>
        </pc:spChg>
        <pc:spChg chg="mod">
          <ac:chgData name="Rachael Morris" userId="5bc43847-4924-4de4-9056-f75e4a26d811" providerId="ADAL" clId="{500DD7E4-3E06-40ED-A37C-ADC69C3A8F59}" dt="2022-06-15T10:19:13.370" v="1" actId="20577"/>
          <ac:spMkLst>
            <pc:docMk/>
            <pc:sldMk cId="3418480224" sldId="257"/>
            <ac:spMk id="4" creationId="{F92D1049-6421-475D-A8C5-BCEDE616F2B7}"/>
          </ac:spMkLst>
        </pc:spChg>
        <pc:spChg chg="add mod">
          <ac:chgData name="Rachael Morris" userId="5bc43847-4924-4de4-9056-f75e4a26d811" providerId="ADAL" clId="{500DD7E4-3E06-40ED-A37C-ADC69C3A8F59}" dt="2022-06-16T08:40:48.708" v="6" actId="1076"/>
          <ac:spMkLst>
            <pc:docMk/>
            <pc:sldMk cId="3418480224" sldId="257"/>
            <ac:spMk id="6" creationId="{3BD81B90-7390-498F-9E29-48866C91DC71}"/>
          </ac:spMkLst>
        </pc:spChg>
        <pc:picChg chg="mod">
          <ac:chgData name="Rachael Morris" userId="5bc43847-4924-4de4-9056-f75e4a26d811" providerId="ADAL" clId="{500DD7E4-3E06-40ED-A37C-ADC69C3A8F59}" dt="2022-06-16T08:40:43.356" v="4" actId="1076"/>
          <ac:picMkLst>
            <pc:docMk/>
            <pc:sldMk cId="3418480224" sldId="257"/>
            <ac:picMk id="5" creationId="{B8B608D8-F7D3-4AC1-82D4-AAB14C9DB13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9E21E6-9ACE-4DFE-B588-6411E6E64595}"/>
              </a:ext>
            </a:extLst>
          </p:cNvPr>
          <p:cNvSpPr/>
          <p:nvPr/>
        </p:nvSpPr>
        <p:spPr>
          <a:xfrm>
            <a:off x="239713" y="5516563"/>
            <a:ext cx="11712575" cy="1225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7" descr="P:\Communications\Development\Change June 2012\New Stationery Development - Yeomans\JOC\Image3.jpg">
            <a:extLst>
              <a:ext uri="{FF2B5EF4-FFF2-40B4-BE49-F238E27FC236}">
                <a16:creationId xmlns:a16="http://schemas.microsoft.com/office/drawing/2014/main" id="{6025592F-316F-45F8-B99C-63027DC33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3557588"/>
            <a:ext cx="3962400" cy="296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69" y="908723"/>
            <a:ext cx="11664951" cy="981075"/>
          </a:xfrm>
        </p:spPr>
        <p:txBody>
          <a:bodyPr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433" y="2061096"/>
            <a:ext cx="11618384" cy="4318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200">
                <a:solidFill>
                  <a:srgbClr val="0079BC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1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836712"/>
            <a:ext cx="11040203" cy="5112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41A95A44-2627-4A06-BDEE-FDE3E5EA12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12238" y="61182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BFD9D24A-E341-4533-896F-2C6B12BF37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870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281118"/>
            <a:ext cx="10363200" cy="1362075"/>
          </a:xfrm>
        </p:spPr>
        <p:txBody>
          <a:bodyPr anchor="t"/>
          <a:lstStyle>
            <a:lvl1pPr algn="l">
              <a:defRPr sz="1600" b="1" cap="all"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780931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0E7A5E17-3A50-4627-A8D4-C059273CF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E6C1AA-0605-4CA7-A8F9-F57C76F20B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758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383" y="836712"/>
            <a:ext cx="5376597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836712"/>
            <a:ext cx="5472608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Slide Number Placeholder 11">
            <a:extLst>
              <a:ext uri="{FF2B5EF4-FFF2-40B4-BE49-F238E27FC236}">
                <a16:creationId xmlns:a16="http://schemas.microsoft.com/office/drawing/2014/main" id="{66A5E079-6AC0-40A1-8605-9BA0C04233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8D0941-F1C8-4B2B-A6F8-8445C3D47D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52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3" y="836715"/>
            <a:ext cx="5386917" cy="5977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383" y="1412779"/>
            <a:ext cx="5386917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858391"/>
            <a:ext cx="5472608" cy="56775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1412779"/>
            <a:ext cx="5472608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DF6F29F7-75A2-4CAF-8031-80B639ADB2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CB5212-6B3A-4203-9CF8-69BD487CEC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3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ED6A925C-D114-403F-9209-8AAE5F519E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8CB468-BF4B-49BA-9BDC-D0CB1D526B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35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1">
            <a:extLst>
              <a:ext uri="{FF2B5EF4-FFF2-40B4-BE49-F238E27FC236}">
                <a16:creationId xmlns:a16="http://schemas.microsoft.com/office/drawing/2014/main" id="{9E2A6199-53CF-4FDC-B3A5-248FE8E3E7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D4FFB0-760F-499A-BC58-132E9F7C9D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13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852" y="836715"/>
            <a:ext cx="6815667" cy="511256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383" y="836712"/>
            <a:ext cx="4011084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781FE469-A1C8-450E-85B7-BB8ABE985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EF849D-254D-446D-8A8F-99BEF14FD2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45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3F6BFBB-FB0A-4A91-8A9C-6C15A34331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27050" y="188913"/>
            <a:ext cx="110410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08DD4F0-0411-447D-BFCA-18A7B7265191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ED315B7-2AB1-4D0A-AC7B-4D9FD72808DA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9" name="Text Placeholder 5">
            <a:extLst>
              <a:ext uri="{FF2B5EF4-FFF2-40B4-BE49-F238E27FC236}">
                <a16:creationId xmlns:a16="http://schemas.microsoft.com/office/drawing/2014/main" id="{E1F8C3DC-D1CE-49C6-834E-E2FC4008F5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27050" y="836613"/>
            <a:ext cx="1106805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F026F6-A548-4939-BEB0-167EEC4DB406}"/>
              </a:ext>
            </a:extLst>
          </p:cNvPr>
          <p:cNvCxnSpPr/>
          <p:nvPr/>
        </p:nvCxnSpPr>
        <p:spPr>
          <a:xfrm>
            <a:off x="239713" y="765175"/>
            <a:ext cx="11617325" cy="0"/>
          </a:xfrm>
          <a:prstGeom prst="line">
            <a:avLst/>
          </a:prstGeom>
          <a:ln w="19050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BC75F6-C238-423B-A977-DD5D93205E91}"/>
              </a:ext>
            </a:extLst>
          </p:cNvPr>
          <p:cNvCxnSpPr/>
          <p:nvPr/>
        </p:nvCxnSpPr>
        <p:spPr>
          <a:xfrm>
            <a:off x="239713" y="6092825"/>
            <a:ext cx="11617325" cy="0"/>
          </a:xfrm>
          <a:prstGeom prst="line">
            <a:avLst/>
          </a:prstGeom>
          <a:ln w="22225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5519130-5CAC-4992-B964-93F93B0FC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72563" y="61182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52264"/>
                </a:solidFill>
                <a:latin typeface="Calibri" panose="020F0502020204030204" pitchFamily="34" charset="0"/>
              </a:defRPr>
            </a:lvl1pPr>
          </a:lstStyle>
          <a:p>
            <a:fld id="{CF2225EA-9116-438B-A4B9-FB7A5E5FCA6B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3" name="Picture 10" descr="C:\Users\joconnor\Desktop\Values logo\Untitled-5.2.jpg">
            <a:extLst>
              <a:ext uri="{FF2B5EF4-FFF2-40B4-BE49-F238E27FC236}">
                <a16:creationId xmlns:a16="http://schemas.microsoft.com/office/drawing/2014/main" id="{D61C1608-A138-4E5C-A30B-47BE88645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57"/>
          <a:stretch>
            <a:fillRect/>
          </a:stretch>
        </p:blipFill>
        <p:spPr bwMode="auto">
          <a:xfrm>
            <a:off x="47625" y="616585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52264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EB7034-DF68-42AD-964A-105B545DE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79525"/>
            <a:ext cx="11618384" cy="431800"/>
          </a:xfrm>
        </p:spPr>
        <p:txBody>
          <a:bodyPr/>
          <a:lstStyle/>
          <a:p>
            <a:r>
              <a:rPr lang="en-GB" sz="2400" b="1" i="0" dirty="0">
                <a:solidFill>
                  <a:srgbClr val="0079BC"/>
                </a:solidFill>
                <a:effectLst/>
                <a:latin typeface="Calibri" panose="020F0502020204030204" pitchFamily="34" charset="0"/>
              </a:rPr>
              <a:t>¿</a:t>
            </a:r>
            <a:r>
              <a:rPr lang="fr-FR" sz="2400" b="1" dirty="0"/>
              <a:t>Qué haces en tu tiempo libre? </a:t>
            </a:r>
            <a:r>
              <a:rPr lang="fr-FR" sz="2400" dirty="0"/>
              <a:t>– What do you do in your free time?</a:t>
            </a:r>
          </a:p>
          <a:p>
            <a:r>
              <a:rPr lang="en-GB" sz="2400" b="1" i="0" dirty="0">
                <a:solidFill>
                  <a:srgbClr val="0079BC"/>
                </a:solidFill>
                <a:effectLst/>
                <a:latin typeface="Calibri" panose="020F0502020204030204" pitchFamily="34" charset="0"/>
              </a:rPr>
              <a:t>¿</a:t>
            </a:r>
            <a:r>
              <a:rPr lang="fr-FR" sz="2400" b="1" dirty="0"/>
              <a:t>Qué te gustaría hacer el fin de semana que viene? </a:t>
            </a:r>
            <a:r>
              <a:rPr lang="fr-FR" sz="2400" dirty="0"/>
              <a:t>– What would you like to do next weekend)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2D1049-6421-475D-A8C5-BCEDE616F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499" y="46491"/>
            <a:ext cx="11664950" cy="981075"/>
          </a:xfrm>
        </p:spPr>
        <p:txBody>
          <a:bodyPr/>
          <a:lstStyle/>
          <a:p>
            <a:r>
              <a:rPr lang="fr-FR" dirty="0"/>
              <a:t>Yr 7 Spanish: </a:t>
            </a:r>
            <a:r>
              <a:rPr lang="fr-FR"/>
              <a:t>Term 4 </a:t>
            </a:r>
            <a:r>
              <a:rPr lang="fr-FR" dirty="0"/>
              <a:t>Knowledge Organiser</a:t>
            </a:r>
          </a:p>
        </p:txBody>
      </p:sp>
      <p:pic>
        <p:nvPicPr>
          <p:cNvPr id="5" name="Picture 2" descr="Flag of Spain - Wikipedia">
            <a:extLst>
              <a:ext uri="{FF2B5EF4-FFF2-40B4-BE49-F238E27FC236}">
                <a16:creationId xmlns:a16="http://schemas.microsoft.com/office/drawing/2014/main" id="{B8B608D8-F7D3-4AC1-82D4-AAB14C9DB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17" y="4363471"/>
            <a:ext cx="3316722" cy="22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3BD81B90-7390-498F-9E29-48866C91DC71}"/>
              </a:ext>
            </a:extLst>
          </p:cNvPr>
          <p:cNvSpPr txBox="1"/>
          <p:nvPr/>
        </p:nvSpPr>
        <p:spPr>
          <a:xfrm>
            <a:off x="5564074" y="5831882"/>
            <a:ext cx="3316722" cy="362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200" dirty="0">
                <a:solidFill>
                  <a:srgbClr val="161E6B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NOA </a:t>
            </a:r>
            <a:r>
              <a:rPr lang="en-GB" b="1" dirty="0">
                <a:solidFill>
                  <a:srgbClr val="75BAE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MFL</a:t>
            </a:r>
            <a:r>
              <a:rPr lang="en-GB" b="1" kern="1200" dirty="0">
                <a:solidFill>
                  <a:srgbClr val="75BAE1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Department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48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4653D-4220-429C-AFA9-277DEF7473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9D24A-E341-4533-896F-2C6B12BF37F2}" type="slidenum">
              <a:rPr lang="en-GB" altLang="en-US" smtClean="0"/>
              <a:pPr/>
              <a:t>2</a:t>
            </a:fld>
            <a:endParaRPr lang="en-GB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AF154C-A34B-44F8-8495-72F7D0F61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662376"/>
              </p:ext>
            </p:extLst>
          </p:nvPr>
        </p:nvGraphicFramePr>
        <p:xfrm>
          <a:off x="-26297" y="21590"/>
          <a:ext cx="12218298" cy="6836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614">
                  <a:extLst>
                    <a:ext uri="{9D8B030D-6E8A-4147-A177-3AD203B41FA5}">
                      <a16:colId xmlns:a16="http://schemas.microsoft.com/office/drawing/2014/main" val="3940093165"/>
                    </a:ext>
                  </a:extLst>
                </a:gridCol>
                <a:gridCol w="3410461">
                  <a:extLst>
                    <a:ext uri="{9D8B030D-6E8A-4147-A177-3AD203B41FA5}">
                      <a16:colId xmlns:a16="http://schemas.microsoft.com/office/drawing/2014/main" val="2813309288"/>
                    </a:ext>
                  </a:extLst>
                </a:gridCol>
                <a:gridCol w="2045539">
                  <a:extLst>
                    <a:ext uri="{9D8B030D-6E8A-4147-A177-3AD203B41FA5}">
                      <a16:colId xmlns:a16="http://schemas.microsoft.com/office/drawing/2014/main" val="4247909061"/>
                    </a:ext>
                  </a:extLst>
                </a:gridCol>
                <a:gridCol w="2359342">
                  <a:extLst>
                    <a:ext uri="{9D8B030D-6E8A-4147-A177-3AD203B41FA5}">
                      <a16:colId xmlns:a16="http://schemas.microsoft.com/office/drawing/2014/main" val="3106148039"/>
                    </a:ext>
                  </a:extLst>
                </a:gridCol>
                <a:gridCol w="2359342">
                  <a:extLst>
                    <a:ext uri="{9D8B030D-6E8A-4147-A177-3AD203B41FA5}">
                      <a16:colId xmlns:a16="http://schemas.microsoft.com/office/drawing/2014/main" val="1896830468"/>
                    </a:ext>
                  </a:extLst>
                </a:gridCol>
              </a:tblGrid>
              <a:tr h="683641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Cuando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(when)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hace sol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(it’s sunny)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hace frío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(it’s cold)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ES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hace buen tiempo </a:t>
                      </a:r>
                      <a:r>
                        <a:rPr lang="es-ES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(it’s good weather) </a:t>
                      </a:r>
                    </a:p>
                    <a:p>
                      <a:pPr marL="0" algn="l" defTabSz="914400" rtl="0" eaLnBrk="1" latinLnBrk="0" hangingPunct="1"/>
                      <a:endParaRPr lang="es-E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ES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hace mal tiempo </a:t>
                      </a:r>
                      <a:r>
                        <a:rPr lang="es-ES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(bad weather) </a:t>
                      </a:r>
                    </a:p>
                    <a:p>
                      <a:pPr marL="0" algn="l" defTabSz="914400" rtl="0" eaLnBrk="1" latinLnBrk="0" hangingPunct="1"/>
                      <a:endParaRPr lang="es-E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ES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hace calor </a:t>
                      </a:r>
                      <a:r>
                        <a:rPr lang="es-ES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(it’s hot)</a:t>
                      </a:r>
                    </a:p>
                    <a:p>
                      <a:pPr marL="0" algn="l" defTabSz="914400" rtl="0" eaLnBrk="1" latinLnBrk="0" hangingPunct="1"/>
                      <a:endParaRPr lang="es-ES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llueve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(it’s rain)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Normalmente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(usually)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Todos los días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(every day)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menudo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(often)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veces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(sometimes)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Después del cole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(after school)</a:t>
                      </a:r>
                    </a:p>
                    <a:p>
                      <a:endParaRPr lang="en-GB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salgo con mis amigos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go out with friends)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voy al cine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go to the cinema)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leo libros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read books)  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hago mis deberes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do my homework)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juego a los videojeugos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play video games)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juego al fútbol/rugby/tenis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play football/rugby/tennis)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voy a la casa de mis abuelos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go to my grandparents house) 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toco un instrumento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play an instrument) 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hago deporte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do sport)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hago natación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go swimming)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voy al centro comercial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go to the shopping centre)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monto en bici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ride my bike)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5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500" dirty="0">
                          <a:solidFill>
                            <a:schemeClr val="tx1"/>
                          </a:solidFill>
                        </a:rPr>
                        <a:t>es 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</a:rPr>
                        <a:t>(it is) 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emocionante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(exciting)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aburrido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(boring) 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divertido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(fun) 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genial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(great)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guay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(cool)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flipante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(amazing)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 rollo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 pain/bore)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 fin de semana que viene –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(next weekend)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 gustaría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 would like…)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ir a la playa 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(to go the beach)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salir con mis amigos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(to go out with friends)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cocinar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(to cook)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hacer deporte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(to do sport)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ir de compras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(to go shopping)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ir al cine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(to go to the cinema)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será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(it will be)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emocionante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(exciting)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aburrido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(boring) 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divertido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(fun) 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genial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(great)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guay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(cool)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flipante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(amazing)</a:t>
                      </a:r>
                    </a:p>
                    <a:p>
                      <a:pPr marL="0" algn="l" defTabSz="914400" rtl="0" eaLnBrk="1" latinLnBrk="0" hangingPunct="1"/>
                      <a:endParaRPr lang="en-GB" sz="15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GB" sz="15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 rollo </a:t>
                      </a:r>
                      <a:r>
                        <a:rPr lang="en-GB" sz="15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 pain/bore)</a:t>
                      </a:r>
                    </a:p>
                    <a:p>
                      <a:pPr marL="0" algn="l" defTabSz="914400" rtl="0" eaLnBrk="1" latinLnBrk="0" hangingPunct="1"/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53499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B25E6C5-0B4C-46C5-8C65-15367AD9A33E}"/>
              </a:ext>
            </a:extLst>
          </p:cNvPr>
          <p:cNvCxnSpPr/>
          <p:nvPr/>
        </p:nvCxnSpPr>
        <p:spPr>
          <a:xfrm>
            <a:off x="0" y="3723861"/>
            <a:ext cx="20408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962293"/>
      </p:ext>
    </p:extLst>
  </p:cSld>
  <p:clrMapOvr>
    <a:masterClrMapping/>
  </p:clrMapOvr>
</p:sld>
</file>

<file path=ppt/theme/theme1.xml><?xml version="1.0" encoding="utf-8"?>
<a:theme xmlns:a="http://schemas.openxmlformats.org/drawingml/2006/main" name="NOA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ATheme" id="{CF341CE8-973A-4CA9-A118-57BA4059E26E}" vid="{1A2DB9B7-C11D-46EF-BB40-7C773E85828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A471AC5934984596652C01BEA8936A" ma:contentTypeVersion="12" ma:contentTypeDescription="Create a new document." ma:contentTypeScope="" ma:versionID="feb26af90ac905e2bca557270678a4bc">
  <xsd:schema xmlns:xsd="http://www.w3.org/2001/XMLSchema" xmlns:xs="http://www.w3.org/2001/XMLSchema" xmlns:p="http://schemas.microsoft.com/office/2006/metadata/properties" xmlns:ns2="18999902-e0e1-46b9-8069-9040d1208bed" xmlns:ns3="936c6605-b322-41ae-92d4-b4baec53c1b0" targetNamespace="http://schemas.microsoft.com/office/2006/metadata/properties" ma:root="true" ma:fieldsID="3c177ba93cd2f09d614108502ab0b545" ns2:_="" ns3:_="">
    <xsd:import namespace="18999902-e0e1-46b9-8069-9040d1208bed"/>
    <xsd:import namespace="936c6605-b322-41ae-92d4-b4baec53c1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99902-e0e1-46b9-8069-9040d1208b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c6605-b322-41ae-92d4-b4baec53c1b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770838-93EE-4013-A2A0-6D5EBAF09D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59440E7-99EC-40F3-8441-5ACAA1391EEC}"/>
</file>

<file path=customXml/itemProps3.xml><?xml version="1.0" encoding="utf-8"?>
<ds:datastoreItem xmlns:ds="http://schemas.openxmlformats.org/officeDocument/2006/customXml" ds:itemID="{5178E097-586B-4E81-8EE4-EBA93A7AC9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</TotalTime>
  <Words>389</Words>
  <Application>Microsoft Office PowerPoint</Application>
  <PresentationFormat>Widescreen</PresentationFormat>
  <Paragraphs>107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Corbel</vt:lpstr>
      <vt:lpstr>Wingdings</vt:lpstr>
      <vt:lpstr>NOATheme</vt:lpstr>
      <vt:lpstr>Yr 7 Spanish: Term 4 Knowledge Organiser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7 Spanish: Term 6 Knowledge Organiser</dc:title>
  <dc:creator>Rachael Morris</dc:creator>
  <cp:lastModifiedBy>Rachael Morris</cp:lastModifiedBy>
  <cp:revision>2</cp:revision>
  <dcterms:created xsi:type="dcterms:W3CDTF">2022-05-07T16:14:00Z</dcterms:created>
  <dcterms:modified xsi:type="dcterms:W3CDTF">2022-06-16T08:40:50Z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0x010100E7A471AC5934984596652C01BEA8936A</vt:lpwstr>
  </property>
</Properties>
</file>